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FF"/>
    <a:srgbClr val="0056A2"/>
    <a:srgbClr val="003366"/>
    <a:srgbClr val="EDEDED"/>
    <a:srgbClr val="EEEEEE"/>
    <a:srgbClr val="EFEFEF"/>
    <a:srgbClr val="EF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7460A-BF28-C942-0764-1E5D87F7D273}" v="93" dt="2024-08-18T10:03:29.763"/>
    <p1510:client id="{B908D865-3708-8FDE-0529-2CB9C7C52DB1}" v="3" dt="2024-08-18T10:03:55.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2741" y="-1891"/>
      </p:cViewPr>
      <p:guideLst>
        <p:guide orient="horz" pos="25395"/>
        <p:guide pos="953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18.08.2024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18.08.2024</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a:t>Klinikname, Institutsname </a:t>
            </a:r>
            <a:r>
              <a:rPr lang="de-DE" err="1"/>
              <a:t>bzw</a:t>
            </a:r>
            <a:r>
              <a:rPr lang="de-DE"/>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idx="4294967295"/>
          </p:nvPr>
        </p:nvSpPr>
        <p:spPr>
          <a:xfrm>
            <a:off x="1857845" y="384684"/>
            <a:ext cx="33117573" cy="2082519"/>
          </a:xfrm>
          <a:prstGeom prst="rect">
            <a:avLst/>
          </a:prstGeom>
        </p:spPr>
        <p:txBody>
          <a:bodyPr>
            <a:noAutofit/>
          </a:bodyPr>
          <a:lstStyle/>
          <a:p>
            <a:pPr algn="ctr">
              <a:spcAft>
                <a:spcPts val="1560"/>
              </a:spcAft>
            </a:pPr>
            <a:r>
              <a:rPr lang="de-DE" sz="7000">
                <a:latin typeface="Fira Sans"/>
                <a:cs typeface="Arial"/>
              </a:rPr>
              <a:t>Development </a:t>
            </a:r>
            <a:r>
              <a:rPr lang="de-DE" sz="7000" err="1">
                <a:latin typeface="Fira Sans"/>
                <a:cs typeface="Arial"/>
              </a:rPr>
              <a:t>of</a:t>
            </a:r>
            <a:r>
              <a:rPr lang="de-DE" sz="7000">
                <a:latin typeface="Fira Sans"/>
                <a:cs typeface="Arial"/>
              </a:rPr>
              <a:t> a Semi-</a:t>
            </a:r>
            <a:r>
              <a:rPr lang="de-DE" sz="7000" err="1">
                <a:latin typeface="Fira Sans"/>
                <a:cs typeface="Arial"/>
              </a:rPr>
              <a:t>Automated</a:t>
            </a:r>
            <a:r>
              <a:rPr lang="de-DE" sz="7000">
                <a:latin typeface="Fira Sans"/>
                <a:cs typeface="Arial"/>
              </a:rPr>
              <a:t> Segmentation Pipeline </a:t>
            </a:r>
            <a:br>
              <a:rPr lang="de-DE" sz="7000">
                <a:latin typeface="Fira Sans"/>
                <a:cs typeface="Arial"/>
              </a:rPr>
            </a:br>
            <a:r>
              <a:rPr lang="de-DE" sz="7000" err="1">
                <a:latin typeface="Fira Sans"/>
                <a:cs typeface="Arial"/>
              </a:rPr>
              <a:t>for</a:t>
            </a:r>
            <a:r>
              <a:rPr lang="de-DE" sz="7000">
                <a:latin typeface="Fira Sans"/>
                <a:cs typeface="Arial"/>
              </a:rPr>
              <a:t> Dynamic MRI Analysis </a:t>
            </a:r>
            <a:r>
              <a:rPr lang="de-DE" sz="7000" err="1">
                <a:latin typeface="Fira Sans"/>
                <a:cs typeface="Arial"/>
              </a:rPr>
              <a:t>of</a:t>
            </a:r>
            <a:r>
              <a:rPr lang="de-DE" sz="7000">
                <a:latin typeface="Fira Sans"/>
                <a:cs typeface="Arial"/>
              </a:rPr>
              <a:t> </a:t>
            </a:r>
            <a:r>
              <a:rPr lang="de-DE" sz="7000" err="1">
                <a:latin typeface="Fira Sans"/>
                <a:cs typeface="Arial"/>
              </a:rPr>
              <a:t>Knee</a:t>
            </a:r>
            <a:r>
              <a:rPr lang="de-DE" sz="7000">
                <a:latin typeface="Fira Sans"/>
                <a:cs typeface="Arial"/>
              </a:rPr>
              <a:t> Joint </a:t>
            </a:r>
            <a:r>
              <a:rPr lang="de-DE" sz="7000" err="1">
                <a:latin typeface="Fira Sans"/>
                <a:cs typeface="Arial"/>
              </a:rPr>
              <a:t>Kinematics</a:t>
            </a:r>
            <a:r>
              <a:rPr lang="de-DE" sz="7000">
                <a:latin typeface="Fira Sans"/>
                <a:cs typeface="Arial"/>
              </a:rPr>
              <a:t> </a:t>
            </a:r>
            <a:endParaRPr lang="en-US" sz="7000"/>
          </a:p>
        </p:txBody>
      </p:sp>
      <p:sp>
        <p:nvSpPr>
          <p:cNvPr id="4" name="Titel 2"/>
          <p:cNvSpPr txBox="1">
            <a:spLocks/>
          </p:cNvSpPr>
          <p:nvPr/>
        </p:nvSpPr>
        <p:spPr>
          <a:xfrm>
            <a:off x="3326420" y="2463778"/>
            <a:ext cx="28589050"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br>
              <a:rPr lang="de-DE" sz="2300"/>
            </a:br>
            <a:r>
              <a:rPr lang="de-DE" sz="5700" b="0" err="1">
                <a:latin typeface="Fira Sans"/>
                <a:cs typeface="Arial"/>
              </a:rPr>
              <a:t>Aayush</a:t>
            </a:r>
            <a:r>
              <a:rPr lang="de-DE" sz="5700" b="0">
                <a:latin typeface="Fira Sans"/>
                <a:cs typeface="Arial"/>
              </a:rPr>
              <a:t> Nepal</a:t>
            </a:r>
            <a:r>
              <a:rPr lang="de-DE" sz="5700" b="0" baseline="30000">
                <a:latin typeface="Fira Sans"/>
                <a:cs typeface="Arial"/>
              </a:rPr>
              <a:t>1</a:t>
            </a:r>
            <a:r>
              <a:rPr lang="de-DE" sz="5700" b="0">
                <a:latin typeface="Fira Sans"/>
                <a:cs typeface="Arial"/>
              </a:rPr>
              <a:t>, Nicholas M. Brisson</a:t>
            </a:r>
            <a:r>
              <a:rPr lang="de-DE" sz="5700" b="0" baseline="30000">
                <a:latin typeface="Fira Sans"/>
                <a:cs typeface="Arial"/>
              </a:rPr>
              <a:t>2,3</a:t>
            </a:r>
            <a:r>
              <a:rPr lang="de-DE" sz="5700" b="0">
                <a:latin typeface="Fira Sans"/>
                <a:cs typeface="Arial"/>
              </a:rPr>
              <a:t>, Georg N. Duda</a:t>
            </a:r>
            <a:r>
              <a:rPr lang="de-DE" sz="5700" b="0" baseline="30000">
                <a:latin typeface="Fira Sans"/>
                <a:cs typeface="Arial"/>
              </a:rPr>
              <a:t>2,3</a:t>
            </a:r>
            <a:r>
              <a:rPr lang="de-DE" sz="5700" b="0">
                <a:latin typeface="Fira Sans"/>
                <a:cs typeface="Arial"/>
              </a:rPr>
              <a:t>,  </a:t>
            </a:r>
            <a:endParaRPr lang="en-US"/>
          </a:p>
          <a:p>
            <a:pPr algn="ctr">
              <a:spcAft>
                <a:spcPts val="1560"/>
              </a:spcAft>
            </a:pPr>
            <a:r>
              <a:rPr lang="de-DE" sz="5700" b="0">
                <a:latin typeface="Fira Sans"/>
                <a:cs typeface="Arial"/>
              </a:rPr>
              <a:t>Jürgen R. Reichenbach</a:t>
            </a:r>
            <a:r>
              <a:rPr lang="de-DE" sz="5700" b="0" baseline="30000">
                <a:latin typeface="Fira Sans"/>
                <a:cs typeface="Arial"/>
              </a:rPr>
              <a:t>1 </a:t>
            </a:r>
            <a:r>
              <a:rPr lang="de-DE" sz="5700" b="0">
                <a:latin typeface="Fira Sans"/>
                <a:cs typeface="Arial"/>
              </a:rPr>
              <a:t>and Martin Krämer</a:t>
            </a:r>
            <a:r>
              <a:rPr lang="de-DE" sz="5700" b="0" baseline="30000">
                <a:latin typeface="Fira Sans"/>
                <a:cs typeface="Arial"/>
              </a:rPr>
              <a:t>1</a:t>
            </a:r>
            <a:r>
              <a:rPr lang="de-DE" sz="5700" b="0">
                <a:latin typeface="Fira Sans"/>
                <a:cs typeface="Arial"/>
              </a:rPr>
              <a:t> </a:t>
            </a:r>
            <a:endParaRPr lang="de-DE" sz="5700" b="0"/>
          </a:p>
          <a:p>
            <a:pPr algn="ctr"/>
            <a:endParaRPr lang="de-DE" sz="1200" b="0" baseline="30000"/>
          </a:p>
          <a:p>
            <a:pPr>
              <a:spcAft>
                <a:spcPts val="1560"/>
              </a:spcAft>
            </a:pPr>
            <a:endParaRPr lang="de-DE" sz="7021" b="0" i="1"/>
          </a:p>
        </p:txBody>
      </p:sp>
      <p:sp>
        <p:nvSpPr>
          <p:cNvPr id="30" name="Rectangle 672"/>
          <p:cNvSpPr>
            <a:spLocks noChangeArrowheads="1"/>
          </p:cNvSpPr>
          <p:nvPr/>
        </p:nvSpPr>
        <p:spPr bwMode="auto">
          <a:xfrm>
            <a:off x="919708" y="39384431"/>
            <a:ext cx="13226135" cy="2976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r>
              <a:rPr lang="de-DE" sz="2800" dirty="0">
                <a:latin typeface="Fira Sans"/>
              </a:rPr>
              <a:t>1. Brisson NM, Krämer M, Reichenbach JR, Duda GN. A Device for Guide Knee Motion and Loading during Dynamic Magnetic Resonance Imaging: A Novel Device. Osteoarthritis and Cartilage 2021, Volume 29, S350 - S351</a:t>
            </a:r>
          </a:p>
          <a:p>
            <a:r>
              <a:rPr lang="de-DE" sz="2800" dirty="0">
                <a:latin typeface="Fira Sans"/>
              </a:rPr>
              <a:t>2. Brisson NM, Krämer M, Krahl LA, Schill A, Duda GN, Reichenbach JR. A novel device for guided knee motion and loading during dynamic magnetic resonance imaging. Z Med Phys 2021, under revision (ZMEDPHYS-D-21-00086)</a:t>
            </a:r>
          </a:p>
        </p:txBody>
      </p:sp>
      <p:sp>
        <p:nvSpPr>
          <p:cNvPr id="31" name="Inhaltsplatzhalter 1"/>
          <p:cNvSpPr txBox="1">
            <a:spLocks/>
          </p:cNvSpPr>
          <p:nvPr/>
        </p:nvSpPr>
        <p:spPr>
          <a:xfrm>
            <a:off x="1062435" y="39064089"/>
            <a:ext cx="2974760" cy="538728"/>
          </a:xfrm>
          <a:prstGeom prst="rect">
            <a:avLst/>
          </a:prstGeom>
          <a:solidFill>
            <a:schemeClr val="bg1"/>
          </a:solidFill>
        </p:spPr>
        <p:txBody>
          <a:bodyPr vert="horz" lIns="118888" tIns="0" rIns="118888" bIns="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a:latin typeface="Fira Sans"/>
                <a:cs typeface="Arial"/>
              </a:rPr>
              <a:t>References</a:t>
            </a:r>
            <a:endParaRPr lang="de-DE" sz="4000" b="1"/>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lIns="91440" tIns="45720" rIns="91440" bIns="45720" anchor="t">
            <a:spAutoFit/>
          </a:bodyPr>
          <a:lstStyle/>
          <a:p>
            <a:r>
              <a:rPr lang="de-DE" sz="3200" baseline="30000">
                <a:solidFill>
                  <a:schemeClr val="accent1"/>
                </a:solidFill>
                <a:latin typeface="Fira Sans"/>
                <a:cs typeface="Arial"/>
              </a:rPr>
              <a:t>1</a:t>
            </a:r>
            <a:r>
              <a:rPr lang="de-DE" sz="3200">
                <a:solidFill>
                  <a:schemeClr val="accent1"/>
                </a:solidFill>
                <a:latin typeface="Fira Sans"/>
                <a:cs typeface="Arial"/>
              </a:rPr>
              <a:t>Medical Physics Group, Institute </a:t>
            </a:r>
            <a:r>
              <a:rPr lang="de-DE" sz="3200" err="1">
                <a:solidFill>
                  <a:schemeClr val="accent1"/>
                </a:solidFill>
                <a:latin typeface="Fira Sans"/>
                <a:cs typeface="Arial"/>
              </a:rPr>
              <a:t>of</a:t>
            </a:r>
            <a:r>
              <a:rPr lang="de-DE" sz="3200">
                <a:solidFill>
                  <a:schemeClr val="accent1"/>
                </a:solidFill>
                <a:latin typeface="Fira Sans"/>
                <a:cs typeface="Arial"/>
              </a:rPr>
              <a:t> </a:t>
            </a:r>
            <a:r>
              <a:rPr lang="de-DE" sz="3200" err="1">
                <a:solidFill>
                  <a:schemeClr val="accent1"/>
                </a:solidFill>
                <a:latin typeface="Fira Sans"/>
                <a:cs typeface="Arial"/>
              </a:rPr>
              <a:t>Diagnostic</a:t>
            </a:r>
            <a:r>
              <a:rPr lang="de-DE" sz="3200">
                <a:solidFill>
                  <a:schemeClr val="accent1"/>
                </a:solidFill>
                <a:latin typeface="Fira Sans"/>
                <a:cs typeface="Arial"/>
              </a:rPr>
              <a:t> und Interventional </a:t>
            </a:r>
            <a:r>
              <a:rPr lang="de-DE" sz="3200" err="1">
                <a:solidFill>
                  <a:schemeClr val="accent1"/>
                </a:solidFill>
                <a:latin typeface="Fira Sans"/>
                <a:cs typeface="Arial"/>
              </a:rPr>
              <a:t>Radiology</a:t>
            </a:r>
            <a:r>
              <a:rPr lang="de-DE" sz="3200">
                <a:solidFill>
                  <a:schemeClr val="accent1"/>
                </a:solidFill>
                <a:latin typeface="Fira Sans"/>
                <a:cs typeface="Arial"/>
              </a:rPr>
              <a:t>, Jena University Hospital, Friedrich Schiller University Jena</a:t>
            </a:r>
          </a:p>
          <a:p>
            <a:r>
              <a:rPr lang="de-DE" sz="3200" baseline="30000">
                <a:solidFill>
                  <a:schemeClr val="accent1"/>
                </a:solidFill>
                <a:latin typeface="Fira Sans"/>
                <a:cs typeface="Arial"/>
              </a:rPr>
              <a:t>2</a:t>
            </a:r>
            <a:r>
              <a:rPr lang="de-DE" sz="3200">
                <a:solidFill>
                  <a:schemeClr val="accent1"/>
                </a:solidFill>
                <a:latin typeface="Fira Sans"/>
                <a:cs typeface="Arial"/>
              </a:rPr>
              <a:t>Julius Wolff Institute, </a:t>
            </a:r>
            <a:r>
              <a:rPr lang="de-DE" sz="3200">
                <a:solidFill>
                  <a:schemeClr val="accent1"/>
                </a:solidFill>
                <a:latin typeface="Fira Sans"/>
                <a:ea typeface="+mn-lt"/>
                <a:cs typeface="+mn-lt"/>
              </a:rPr>
              <a:t>Berlin Institute </a:t>
            </a:r>
            <a:r>
              <a:rPr lang="de-DE" sz="3200" err="1">
                <a:solidFill>
                  <a:schemeClr val="accent1"/>
                </a:solidFill>
                <a:latin typeface="Fira Sans"/>
                <a:ea typeface="+mn-lt"/>
                <a:cs typeface="+mn-lt"/>
              </a:rPr>
              <a:t>of</a:t>
            </a:r>
            <a:r>
              <a:rPr lang="de-DE" sz="3200">
                <a:solidFill>
                  <a:schemeClr val="accent1"/>
                </a:solidFill>
                <a:latin typeface="Fira Sans"/>
                <a:ea typeface="+mn-lt"/>
                <a:cs typeface="+mn-lt"/>
              </a:rPr>
              <a:t> Health at Charité, Universitätsmedizin Berlin</a:t>
            </a:r>
            <a:endParaRPr lang="de-DE" sz="3200">
              <a:solidFill>
                <a:schemeClr val="accent1"/>
              </a:solidFill>
              <a:latin typeface="Fira Sans"/>
              <a:cs typeface="Arial"/>
            </a:endParaRPr>
          </a:p>
          <a:p>
            <a:r>
              <a:rPr lang="de-DE" sz="3200" baseline="30000">
                <a:solidFill>
                  <a:schemeClr val="accent1"/>
                </a:solidFill>
                <a:latin typeface="Fira Sans"/>
                <a:cs typeface="Arial"/>
              </a:rPr>
              <a:t>3</a:t>
            </a:r>
            <a:r>
              <a:rPr lang="de-DE" sz="3200">
                <a:solidFill>
                  <a:schemeClr val="accent1"/>
                </a:solidFill>
                <a:latin typeface="Fira Sans"/>
                <a:cs typeface="Arial"/>
              </a:rPr>
              <a:t>Berlin Movement </a:t>
            </a:r>
            <a:r>
              <a:rPr lang="de-DE" sz="3200" err="1">
                <a:solidFill>
                  <a:schemeClr val="accent1"/>
                </a:solidFill>
                <a:latin typeface="Fira Sans"/>
                <a:cs typeface="Arial"/>
              </a:rPr>
              <a:t>Diagnostics</a:t>
            </a:r>
            <a:r>
              <a:rPr lang="de-DE" sz="3200">
                <a:solidFill>
                  <a:schemeClr val="accent1"/>
                </a:solidFill>
                <a:latin typeface="Fira Sans"/>
                <a:cs typeface="Arial"/>
              </a:rPr>
              <a:t> (</a:t>
            </a:r>
            <a:r>
              <a:rPr lang="de-DE" sz="3200" err="1">
                <a:solidFill>
                  <a:schemeClr val="accent1"/>
                </a:solidFill>
                <a:latin typeface="Fira Sans"/>
                <a:cs typeface="Arial"/>
              </a:rPr>
              <a:t>BeMoveD</a:t>
            </a:r>
            <a:r>
              <a:rPr lang="de-DE" sz="3200">
                <a:solidFill>
                  <a:schemeClr val="accent1"/>
                </a:solidFill>
                <a:latin typeface="Fira Sans"/>
                <a:cs typeface="Arial"/>
              </a:rPr>
              <a:t>), Center </a:t>
            </a:r>
            <a:r>
              <a:rPr lang="de-DE" sz="3200" err="1">
                <a:solidFill>
                  <a:schemeClr val="accent1"/>
                </a:solidFill>
                <a:latin typeface="Fira Sans"/>
                <a:cs typeface="Arial"/>
              </a:rPr>
              <a:t>for</a:t>
            </a:r>
            <a:r>
              <a:rPr lang="de-DE" sz="3200">
                <a:solidFill>
                  <a:schemeClr val="accent1"/>
                </a:solidFill>
                <a:latin typeface="Fira Sans"/>
                <a:cs typeface="Arial"/>
              </a:rPr>
              <a:t> </a:t>
            </a:r>
            <a:r>
              <a:rPr lang="de-DE" sz="3200" err="1">
                <a:solidFill>
                  <a:schemeClr val="accent1"/>
                </a:solidFill>
                <a:latin typeface="Fira Sans"/>
                <a:cs typeface="Arial"/>
              </a:rPr>
              <a:t>Musculoskeletal</a:t>
            </a:r>
            <a:r>
              <a:rPr lang="de-DE" sz="3200">
                <a:solidFill>
                  <a:schemeClr val="accent1"/>
                </a:solidFill>
                <a:latin typeface="Fira Sans"/>
                <a:cs typeface="Arial"/>
              </a:rPr>
              <a:t> </a:t>
            </a:r>
            <a:r>
              <a:rPr lang="de-DE" sz="3200" err="1">
                <a:solidFill>
                  <a:schemeClr val="accent1"/>
                </a:solidFill>
                <a:latin typeface="Fira Sans"/>
                <a:cs typeface="Arial"/>
              </a:rPr>
              <a:t>Surgery</a:t>
            </a:r>
            <a:r>
              <a:rPr lang="de-DE" sz="3200">
                <a:solidFill>
                  <a:schemeClr val="accent1"/>
                </a:solidFill>
                <a:latin typeface="Fira Sans"/>
                <a:cs typeface="Arial"/>
              </a:rPr>
              <a:t> Charité, </a:t>
            </a:r>
            <a:r>
              <a:rPr lang="de-DE" sz="3200">
                <a:solidFill>
                  <a:schemeClr val="accent1"/>
                </a:solidFill>
                <a:latin typeface="Fira Sans"/>
                <a:ea typeface="+mn-lt"/>
                <a:cs typeface="+mn-lt"/>
              </a:rPr>
              <a:t>Universitätsmedizin Berlin </a:t>
            </a:r>
            <a:endParaRPr lang="de-DE" sz="3200">
              <a:solidFill>
                <a:schemeClr val="accent1"/>
              </a:solidFill>
              <a:latin typeface="Fira Sans"/>
              <a:cs typeface="Arial"/>
            </a:endParaRPr>
          </a:p>
        </p:txBody>
      </p:sp>
      <p:grpSp>
        <p:nvGrpSpPr>
          <p:cNvPr id="102" name="Group 101">
            <a:extLst>
              <a:ext uri="{FF2B5EF4-FFF2-40B4-BE49-F238E27FC236}">
                <a16:creationId xmlns:a16="http://schemas.microsoft.com/office/drawing/2014/main" id="{C42A8E67-F467-0954-D086-34C3D773D8B8}"/>
              </a:ext>
            </a:extLst>
          </p:cNvPr>
          <p:cNvGrpSpPr/>
          <p:nvPr/>
        </p:nvGrpSpPr>
        <p:grpSpPr>
          <a:xfrm>
            <a:off x="14655263" y="7359770"/>
            <a:ext cx="15277980" cy="11798906"/>
            <a:chOff x="920144" y="7313451"/>
            <a:chExt cx="15277980" cy="11793162"/>
          </a:xfrm>
        </p:grpSpPr>
        <p:sp>
          <p:nvSpPr>
            <p:cNvPr id="37" name="Rectangle 690"/>
            <p:cNvSpPr>
              <a:spLocks noChangeArrowheads="1"/>
            </p:cNvSpPr>
            <p:nvPr/>
          </p:nvSpPr>
          <p:spPr bwMode="auto">
            <a:xfrm>
              <a:off x="920144" y="7313451"/>
              <a:ext cx="15277980" cy="11793162"/>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a:p>
          </p:txBody>
        </p:sp>
        <p:sp>
          <p:nvSpPr>
            <p:cNvPr id="38" name="Inhaltsplatzhalter 1"/>
            <p:cNvSpPr txBox="1">
              <a:spLocks/>
            </p:cNvSpPr>
            <p:nvPr/>
          </p:nvSpPr>
          <p:spPr>
            <a:xfrm>
              <a:off x="1124870" y="15146192"/>
              <a:ext cx="14636606" cy="2910908"/>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 1: CINE MRI of Knee Joint During Flexion-Extension Cycle </a:t>
              </a:r>
              <a:endParaRPr lang="de-DE" sz="3200" dirty="0">
                <a:latin typeface="Fira Sans"/>
                <a:cs typeface="Arial"/>
              </a:endParaRPr>
            </a:p>
            <a:p>
              <a:pPr marL="0" indent="0" algn="just">
                <a:spcBef>
                  <a:spcPts val="0"/>
                </a:spcBef>
              </a:pPr>
              <a:r>
                <a:rPr lang="de-DE" sz="3200" dirty="0">
                  <a:solidFill>
                    <a:schemeClr val="tx1"/>
                  </a:solidFill>
                  <a:latin typeface="Fira Sans"/>
                  <a:cs typeface="Arial"/>
                </a:rPr>
                <a:t>This figure displays selected frames from one reconstructed dataset of a CINE MRI sequence of the knee undergoing cyclic flexion and extension. The frames capture snapshots of the knee starting in flexion (Frame 0), reaching full extension (Frame 15), and returning to flexion (Frame 27). This dataset serves as a representative example of the image data used in the project, which was collected across multiple subjects.</a:t>
              </a:r>
            </a:p>
            <a:p>
              <a:pPr marL="0" indent="0" algn="just">
                <a:spcBef>
                  <a:spcPts val="0"/>
                </a:spcBef>
              </a:pPr>
              <a:endParaRPr lang="de-DE" sz="3200" dirty="0">
                <a:solidFill>
                  <a:schemeClr val="tx1"/>
                </a:solidFill>
              </a:endParaRPr>
            </a:p>
          </p:txBody>
        </p:sp>
      </p:grpSp>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53794" y="10815373"/>
            <a:ext cx="13371763" cy="8283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panose="020B0503050000020004" pitchFamily="34" charset="0"/>
                <a:cs typeface="Arial"/>
              </a:rPr>
              <a:t>This study utilizes a novel MRI-compatible device designed to facilitate controlled, repetitive knee flexion-extension cycles.[1,2] Equipped with an optical sensor to synchronize motion data, the device enables the precise reconstruction of CINE MRI images that capture the knee during these movements, as illustrated in </a:t>
            </a:r>
            <a:r>
              <a:rPr lang="de-DE" sz="3200" b="1" dirty="0">
                <a:solidFill>
                  <a:srgbClr val="0056A2"/>
                </a:solidFill>
                <a:latin typeface="Fira Sans" panose="020B0503050000020004" pitchFamily="34" charset="0"/>
                <a:cs typeface="Arial"/>
              </a:rPr>
              <a:t>Fig. 1</a:t>
            </a:r>
            <a:r>
              <a:rPr lang="de-DE" sz="3200" dirty="0">
                <a:latin typeface="Fira Sans" panose="020B0503050000020004" pitchFamily="34" charset="0"/>
                <a:cs typeface="Arial"/>
              </a:rPr>
              <a:t>. Traditional kinematic analyses often rely on manually segmenting </a:t>
            </a:r>
          </a:p>
          <a:p>
            <a:pPr algn="just"/>
            <a:r>
              <a:rPr lang="de-DE" sz="3200" dirty="0">
                <a:latin typeface="Fira Sans" panose="020B0503050000020004" pitchFamily="34" charset="0"/>
                <a:cs typeface="Arial"/>
              </a:rPr>
              <a:t>each frame to track the tibia and </a:t>
            </a:r>
          </a:p>
          <a:p>
            <a:pPr algn="just"/>
            <a:r>
              <a:rPr lang="de-DE" sz="3200" dirty="0">
                <a:latin typeface="Fira Sans" panose="020B0503050000020004" pitchFamily="34" charset="0"/>
                <a:cs typeface="Arial"/>
              </a:rPr>
              <a:t>femur—processes that are not </a:t>
            </a:r>
          </a:p>
          <a:p>
            <a:pPr algn="just"/>
            <a:r>
              <a:rPr lang="de-DE" sz="3200" dirty="0">
                <a:latin typeface="Fira Sans" panose="020B0503050000020004" pitchFamily="34" charset="0"/>
                <a:cs typeface="Arial"/>
              </a:rPr>
              <a:t>only labor-intensive but also</a:t>
            </a:r>
          </a:p>
          <a:p>
            <a:pPr algn="just"/>
            <a:r>
              <a:rPr lang="de-DE" sz="3200" dirty="0">
                <a:latin typeface="Fira Sans" panose="020B0503050000020004" pitchFamily="34" charset="0"/>
                <a:cs typeface="Arial"/>
              </a:rPr>
              <a:t>prone to inaccuracies. To </a:t>
            </a:r>
          </a:p>
          <a:p>
            <a:pPr algn="just"/>
            <a:r>
              <a:rPr lang="de-DE" sz="3200" dirty="0">
                <a:latin typeface="Fira Sans" panose="020B0503050000020004" pitchFamily="34" charset="0"/>
                <a:cs typeface="Arial"/>
              </a:rPr>
              <a:t>address these challenges, </a:t>
            </a:r>
          </a:p>
          <a:p>
            <a:pPr algn="just"/>
            <a:r>
              <a:rPr lang="de-DE" sz="3200" dirty="0">
                <a:latin typeface="Fira Sans" panose="020B0503050000020004" pitchFamily="34" charset="0"/>
                <a:cs typeface="Arial"/>
              </a:rPr>
              <a:t>we developed a semi-automated </a:t>
            </a:r>
          </a:p>
          <a:p>
            <a:pPr algn="just"/>
            <a:r>
              <a:rPr lang="de-DE" sz="3200" dirty="0">
                <a:latin typeface="Fira Sans" panose="020B0503050000020004" pitchFamily="34" charset="0"/>
                <a:cs typeface="Arial"/>
              </a:rPr>
              <a:t>segmentation pipeline that </a:t>
            </a:r>
          </a:p>
          <a:p>
            <a:pPr algn="just"/>
            <a:r>
              <a:rPr lang="de-DE" sz="3200" dirty="0">
                <a:latin typeface="Fira Sans" panose="020B0503050000020004" pitchFamily="34" charset="0"/>
                <a:cs typeface="Arial"/>
              </a:rPr>
              <a:t>segments the tibia and femur </a:t>
            </a:r>
          </a:p>
          <a:p>
            <a:pPr algn="just"/>
            <a:r>
              <a:rPr lang="de-DE" sz="3200" dirty="0">
                <a:latin typeface="Fira Sans" panose="020B0503050000020004" pitchFamily="34" charset="0"/>
                <a:cs typeface="Arial"/>
              </a:rPr>
              <a:t>across the motion cycle with </a:t>
            </a:r>
          </a:p>
          <a:p>
            <a:pPr algn="just"/>
            <a:r>
              <a:rPr lang="de-DE" sz="3200" dirty="0">
                <a:latin typeface="Fira Sans" panose="020B0503050000020004" pitchFamily="34" charset="0"/>
                <a:cs typeface="Arial"/>
              </a:rPr>
              <a:t>minimal manual intervention. </a:t>
            </a:r>
          </a:p>
        </p:txBody>
      </p:sp>
      <p:sp>
        <p:nvSpPr>
          <p:cNvPr id="18" name="Rectangle 672"/>
          <p:cNvSpPr>
            <a:spLocks noChangeArrowheads="1"/>
          </p:cNvSpPr>
          <p:nvPr/>
        </p:nvSpPr>
        <p:spPr bwMode="auto">
          <a:xfrm>
            <a:off x="926635" y="7313451"/>
            <a:ext cx="13357487" cy="323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en-US" sz="3200" dirty="0">
                <a:latin typeface="Fira Sans" panose="020B0503050000020004" pitchFamily="34" charset="0"/>
                <a:cs typeface="Arial"/>
              </a:rPr>
              <a:t>Accurate segmentation of the tibia and femur from dynamic MRI scans during knee flexion-extension can provide detailed insights into joint kinematics. Developing a semi-automated segmentation pipeline enables a streamlined approach to tibiofemoral kinematic analysis, offering potential advancements in clinical and research applications.</a:t>
            </a:r>
            <a:endParaRPr lang="en-US" dirty="0">
              <a:latin typeface="Fira Sans" panose="020B0503050000020004" pitchFamily="34" charset="0"/>
            </a:endParaRPr>
          </a:p>
        </p:txBody>
      </p:sp>
      <p:sp>
        <p:nvSpPr>
          <p:cNvPr id="19" name="Inhaltsplatzhalter 1"/>
          <p:cNvSpPr txBox="1">
            <a:spLocks/>
          </p:cNvSpPr>
          <p:nvPr/>
        </p:nvSpPr>
        <p:spPr>
          <a:xfrm>
            <a:off x="1201884"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Synopsis</a:t>
            </a:r>
            <a:endParaRPr lang="de-DE" sz="4939" b="1"/>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208491" y="10570512"/>
            <a:ext cx="3211608" cy="556793"/>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Introduction</a:t>
            </a:r>
            <a:endParaRPr lang="en-US"/>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2754" y="14451772"/>
            <a:ext cx="7006059" cy="4717712"/>
          </a:xfrm>
          <a:prstGeom prst="rect">
            <a:avLst/>
          </a:prstGeom>
          <a:ln>
            <a:solidFill>
              <a:schemeClr val="tx1"/>
            </a:solidFill>
          </a:ln>
        </p:spPr>
      </p:pic>
      <p:sp>
        <p:nvSpPr>
          <p:cNvPr id="2" name="Rectangle 1">
            <a:extLst>
              <a:ext uri="{FF2B5EF4-FFF2-40B4-BE49-F238E27FC236}">
                <a16:creationId xmlns:a16="http://schemas.microsoft.com/office/drawing/2014/main" id="{A4A25044-3FEE-65A2-66B4-09B4E4178472}"/>
              </a:ext>
            </a:extLst>
          </p:cNvPr>
          <p:cNvSpPr/>
          <p:nvPr/>
        </p:nvSpPr>
        <p:spPr>
          <a:xfrm>
            <a:off x="892689" y="19065688"/>
            <a:ext cx="29039615" cy="61605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2" name="Rectangle 672">
            <a:extLst>
              <a:ext uri="{FF2B5EF4-FFF2-40B4-BE49-F238E27FC236}">
                <a16:creationId xmlns:a16="http://schemas.microsoft.com/office/drawing/2014/main" id="{42736230-D3C3-80B9-91A4-07B5798E0F8A}"/>
              </a:ext>
            </a:extLst>
          </p:cNvPr>
          <p:cNvSpPr>
            <a:spLocks noChangeArrowheads="1"/>
          </p:cNvSpPr>
          <p:nvPr/>
        </p:nvSpPr>
        <p:spPr bwMode="auto">
          <a:xfrm>
            <a:off x="892689" y="25492725"/>
            <a:ext cx="13155189" cy="13188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193" name="Inhaltsplatzhalter 1">
            <a:extLst>
              <a:ext uri="{FF2B5EF4-FFF2-40B4-BE49-F238E27FC236}">
                <a16:creationId xmlns:a16="http://schemas.microsoft.com/office/drawing/2014/main" id="{AFEC5799-F261-00CA-F065-1F2ACE608162}"/>
              </a:ext>
            </a:extLst>
          </p:cNvPr>
          <p:cNvSpPr txBox="1">
            <a:spLocks/>
          </p:cNvSpPr>
          <p:nvPr/>
        </p:nvSpPr>
        <p:spPr>
          <a:xfrm>
            <a:off x="1264103" y="25236928"/>
            <a:ext cx="2729042" cy="577428"/>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Methods</a:t>
            </a:r>
            <a:endParaRPr lang="en-US" dirty="0"/>
          </a:p>
        </p:txBody>
      </p:sp>
      <p:pic>
        <p:nvPicPr>
          <p:cNvPr id="217" name="Picture 216" descr="A colorful lines on a black background&#10;&#10;Description automatically generated">
            <a:extLst>
              <a:ext uri="{FF2B5EF4-FFF2-40B4-BE49-F238E27FC236}">
                <a16:creationId xmlns:a16="http://schemas.microsoft.com/office/drawing/2014/main" id="{DF7B38D7-4307-A0E1-8562-4C0245667A50}"/>
              </a:ext>
            </a:extLst>
          </p:cNvPr>
          <p:cNvPicPr>
            <a:picLocks noChangeAspect="1"/>
          </p:cNvPicPr>
          <p:nvPr/>
        </p:nvPicPr>
        <p:blipFill>
          <a:blip r:embed="rId3"/>
          <a:srcRect l="14013" r="20994" b="917"/>
          <a:stretch/>
        </p:blipFill>
        <p:spPr>
          <a:xfrm>
            <a:off x="11656782" y="19508579"/>
            <a:ext cx="4670274" cy="4289632"/>
          </a:xfrm>
          <a:prstGeom prst="rect">
            <a:avLst/>
          </a:prstGeom>
        </p:spPr>
      </p:pic>
      <p:sp>
        <p:nvSpPr>
          <p:cNvPr id="221" name="Arrow: Right 220">
            <a:extLst>
              <a:ext uri="{FF2B5EF4-FFF2-40B4-BE49-F238E27FC236}">
                <a16:creationId xmlns:a16="http://schemas.microsoft.com/office/drawing/2014/main" id="{B654989F-ECD4-BA9A-68D2-2CA3360E7784}"/>
              </a:ext>
            </a:extLst>
          </p:cNvPr>
          <p:cNvSpPr/>
          <p:nvPr/>
        </p:nvSpPr>
        <p:spPr>
          <a:xfrm>
            <a:off x="10367403" y="21009964"/>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Right 221">
            <a:extLst>
              <a:ext uri="{FF2B5EF4-FFF2-40B4-BE49-F238E27FC236}">
                <a16:creationId xmlns:a16="http://schemas.microsoft.com/office/drawing/2014/main" id="{8F7DF264-36CB-A6B3-8C3B-1BD92988C05F}"/>
              </a:ext>
            </a:extLst>
          </p:cNvPr>
          <p:cNvSpPr/>
          <p:nvPr/>
        </p:nvSpPr>
        <p:spPr>
          <a:xfrm>
            <a:off x="15594840" y="21168976"/>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D340CB7F-3E94-CCA1-4140-A01C7F881689}"/>
              </a:ext>
            </a:extLst>
          </p:cNvPr>
          <p:cNvSpPr txBox="1"/>
          <p:nvPr/>
        </p:nvSpPr>
        <p:spPr>
          <a:xfrm>
            <a:off x="7019736" y="23635964"/>
            <a:ext cx="4263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3 Canny Edge Detection</a:t>
            </a:r>
            <a:endParaRPr lang="en-US" sz="3200" dirty="0">
              <a:solidFill>
                <a:schemeClr val="accent1"/>
              </a:solidFill>
              <a:latin typeface="Fira Sans"/>
            </a:endParaRPr>
          </a:p>
        </p:txBody>
      </p:sp>
      <p:sp>
        <p:nvSpPr>
          <p:cNvPr id="238" name="Rectangle 237">
            <a:extLst>
              <a:ext uri="{FF2B5EF4-FFF2-40B4-BE49-F238E27FC236}">
                <a16:creationId xmlns:a16="http://schemas.microsoft.com/office/drawing/2014/main" id="{7F12C966-A46A-F52A-8271-27D72D7BCB5D}"/>
              </a:ext>
            </a:extLst>
          </p:cNvPr>
          <p:cNvSpPr/>
          <p:nvPr/>
        </p:nvSpPr>
        <p:spPr>
          <a:xfrm>
            <a:off x="14384726" y="31720378"/>
            <a:ext cx="15310672" cy="10759391"/>
          </a:xfrm>
          <a:prstGeom prst="rect">
            <a:avLst/>
          </a:prstGeom>
          <a:solidFill>
            <a:srgbClr val="D9E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human body&#10;&#10;Description automatically generated">
            <a:extLst>
              <a:ext uri="{FF2B5EF4-FFF2-40B4-BE49-F238E27FC236}">
                <a16:creationId xmlns:a16="http://schemas.microsoft.com/office/drawing/2014/main" id="{AB47CB8C-236C-E13C-97F4-882F538CF0D8}"/>
              </a:ext>
            </a:extLst>
          </p:cNvPr>
          <p:cNvPicPr>
            <a:picLocks noChangeAspect="1"/>
          </p:cNvPicPr>
          <p:nvPr/>
        </p:nvPicPr>
        <p:blipFill>
          <a:blip r:embed="rId4"/>
          <a:stretch>
            <a:fillRect/>
          </a:stretch>
        </p:blipFill>
        <p:spPr>
          <a:xfrm>
            <a:off x="6219938" y="19570843"/>
            <a:ext cx="4215734" cy="3948295"/>
          </a:xfrm>
          <a:prstGeom prst="rect">
            <a:avLst/>
          </a:prstGeom>
        </p:spPr>
      </p:pic>
      <p:pic>
        <p:nvPicPr>
          <p:cNvPr id="13" name="Graphic 12">
            <a:extLst>
              <a:ext uri="{FF2B5EF4-FFF2-40B4-BE49-F238E27FC236}">
                <a16:creationId xmlns:a16="http://schemas.microsoft.com/office/drawing/2014/main" id="{DA3F7924-EEEA-9DF7-3310-8F0C321F76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48891" y="7279432"/>
            <a:ext cx="15277980" cy="7172340"/>
          </a:xfrm>
          <a:prstGeom prst="rect">
            <a:avLst/>
          </a:prstGeom>
        </p:spPr>
      </p:pic>
      <p:pic>
        <p:nvPicPr>
          <p:cNvPr id="17" name="Picture 16" descr="A close-up of a bone&#10;&#10;Description automatically generated">
            <a:extLst>
              <a:ext uri="{FF2B5EF4-FFF2-40B4-BE49-F238E27FC236}">
                <a16:creationId xmlns:a16="http://schemas.microsoft.com/office/drawing/2014/main" id="{6A8A0C04-56BC-FDFB-CA11-77053CB55552}"/>
              </a:ext>
            </a:extLst>
          </p:cNvPr>
          <p:cNvPicPr>
            <a:picLocks noChangeAspect="1"/>
          </p:cNvPicPr>
          <p:nvPr/>
        </p:nvPicPr>
        <p:blipFill>
          <a:blip r:embed="rId7"/>
          <a:stretch>
            <a:fillRect/>
          </a:stretch>
        </p:blipFill>
        <p:spPr>
          <a:xfrm>
            <a:off x="1012681" y="19569917"/>
            <a:ext cx="2962206" cy="4103043"/>
          </a:xfrm>
          <a:prstGeom prst="rect">
            <a:avLst/>
          </a:prstGeom>
        </p:spPr>
      </p:pic>
      <p:sp>
        <p:nvSpPr>
          <p:cNvPr id="20" name="Rectangle 672">
            <a:extLst>
              <a:ext uri="{FF2B5EF4-FFF2-40B4-BE49-F238E27FC236}">
                <a16:creationId xmlns:a16="http://schemas.microsoft.com/office/drawing/2014/main" id="{5A3E9859-5A3F-26D6-6617-0873E6FB1B38}"/>
              </a:ext>
            </a:extLst>
          </p:cNvPr>
          <p:cNvSpPr>
            <a:spLocks noChangeArrowheads="1"/>
          </p:cNvSpPr>
          <p:nvPr/>
        </p:nvSpPr>
        <p:spPr bwMode="auto">
          <a:xfrm>
            <a:off x="14384726" y="25560627"/>
            <a:ext cx="15293233" cy="61174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21" name="Inhaltsplatzhalter 1">
            <a:extLst>
              <a:ext uri="{FF2B5EF4-FFF2-40B4-BE49-F238E27FC236}">
                <a16:creationId xmlns:a16="http://schemas.microsoft.com/office/drawing/2014/main" id="{9C276DA1-48FA-4ED2-5C20-23C6D9DD9005}"/>
              </a:ext>
            </a:extLst>
          </p:cNvPr>
          <p:cNvSpPr txBox="1">
            <a:spLocks/>
          </p:cNvSpPr>
          <p:nvPr/>
        </p:nvSpPr>
        <p:spPr>
          <a:xfrm>
            <a:off x="14737003" y="25306152"/>
            <a:ext cx="5488447" cy="803775"/>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Results and Discussion</a:t>
            </a:r>
            <a:endParaRPr lang="en-US" dirty="0"/>
          </a:p>
        </p:txBody>
      </p:sp>
      <p:sp>
        <p:nvSpPr>
          <p:cNvPr id="7" name="Arrow: Right 6">
            <a:extLst>
              <a:ext uri="{FF2B5EF4-FFF2-40B4-BE49-F238E27FC236}">
                <a16:creationId xmlns:a16="http://schemas.microsoft.com/office/drawing/2014/main" id="{597E9BB4-B46D-D036-5F07-2EDBFE33F6EE}"/>
              </a:ext>
            </a:extLst>
          </p:cNvPr>
          <p:cNvSpPr/>
          <p:nvPr/>
        </p:nvSpPr>
        <p:spPr>
          <a:xfrm>
            <a:off x="20341468" y="21009964"/>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blue image of a pair of feet&#10;&#10;Description automatically generated">
            <a:extLst>
              <a:ext uri="{FF2B5EF4-FFF2-40B4-BE49-F238E27FC236}">
                <a16:creationId xmlns:a16="http://schemas.microsoft.com/office/drawing/2014/main" id="{207513DF-BB11-5EA2-167D-66227CF3F25C}"/>
              </a:ext>
            </a:extLst>
          </p:cNvPr>
          <p:cNvPicPr>
            <a:picLocks noChangeAspect="1"/>
          </p:cNvPicPr>
          <p:nvPr/>
        </p:nvPicPr>
        <p:blipFill>
          <a:blip r:embed="rId8"/>
          <a:stretch>
            <a:fillRect/>
          </a:stretch>
        </p:blipFill>
        <p:spPr>
          <a:xfrm>
            <a:off x="17638120" y="19646802"/>
            <a:ext cx="2651909" cy="3746058"/>
          </a:xfrm>
          <a:prstGeom prst="rect">
            <a:avLst/>
          </a:prstGeom>
        </p:spPr>
      </p:pic>
      <p:pic>
        <p:nvPicPr>
          <p:cNvPr id="12" name="Graphic 11">
            <a:extLst>
              <a:ext uri="{FF2B5EF4-FFF2-40B4-BE49-F238E27FC236}">
                <a16:creationId xmlns:a16="http://schemas.microsoft.com/office/drawing/2014/main" id="{7DC6D4D3-0940-2BAB-A78A-C7FF23ACB7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648891" y="31800905"/>
            <a:ext cx="4088674" cy="2933513"/>
          </a:xfrm>
          <a:prstGeom prst="rect">
            <a:avLst/>
          </a:prstGeom>
        </p:spPr>
      </p:pic>
      <p:pic>
        <p:nvPicPr>
          <p:cNvPr id="15" name="Graphic 14">
            <a:extLst>
              <a:ext uri="{FF2B5EF4-FFF2-40B4-BE49-F238E27FC236}">
                <a16:creationId xmlns:a16="http://schemas.microsoft.com/office/drawing/2014/main" id="{D92B5AA5-CE22-B835-FE54-5CA5FC23B2C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538448" y="31779720"/>
            <a:ext cx="5529387" cy="2931196"/>
          </a:xfrm>
          <a:prstGeom prst="rect">
            <a:avLst/>
          </a:prstGeom>
        </p:spPr>
      </p:pic>
      <p:sp>
        <p:nvSpPr>
          <p:cNvPr id="26" name="Inhaltsplatzhalter 1">
            <a:extLst>
              <a:ext uri="{FF2B5EF4-FFF2-40B4-BE49-F238E27FC236}">
                <a16:creationId xmlns:a16="http://schemas.microsoft.com/office/drawing/2014/main" id="{39738807-2CCC-5187-81FE-C6C9036E03BD}"/>
              </a:ext>
            </a:extLst>
          </p:cNvPr>
          <p:cNvSpPr txBox="1">
            <a:spLocks/>
          </p:cNvSpPr>
          <p:nvPr/>
        </p:nvSpPr>
        <p:spPr>
          <a:xfrm>
            <a:off x="15794120" y="34812364"/>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Fig.7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29" name="Inhaltsplatzhalter 1">
            <a:extLst>
              <a:ext uri="{FF2B5EF4-FFF2-40B4-BE49-F238E27FC236}">
                <a16:creationId xmlns:a16="http://schemas.microsoft.com/office/drawing/2014/main" id="{BA07E69C-42D5-36A2-A36E-6FC9C9D2C5FE}"/>
              </a:ext>
            </a:extLst>
          </p:cNvPr>
          <p:cNvSpPr txBox="1">
            <a:spLocks/>
          </p:cNvSpPr>
          <p:nvPr/>
        </p:nvSpPr>
        <p:spPr>
          <a:xfrm>
            <a:off x="14713039" y="35524331"/>
            <a:ext cx="14636606" cy="6836762"/>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en-US" sz="3200" dirty="0">
                <a:solidFill>
                  <a:schemeClr val="tx1"/>
                </a:solidFill>
              </a:rPr>
              <a:t>Fig.7 depicts the angle measurements between the long axes of the tibia and femur segments across five datasets. Each subplot compares the "Manual" (orange) and "Auto" (blue) methods, showing the relationship between flexion percentage and angle. Fig 8. depicts the derivative of the angle measurements from Fig.7, representing the rate of change of angle (or angular speed) with respect to flexion percentage for both the "Manual" </a:t>
            </a:r>
          </a:p>
          <a:p>
            <a:pPr marL="0" indent="0" algn="just">
              <a:spcBef>
                <a:spcPts val="0"/>
              </a:spcBef>
            </a:pPr>
            <a:r>
              <a:rPr lang="en-US" sz="3200" dirty="0">
                <a:solidFill>
                  <a:schemeClr val="tx1"/>
                </a:solidFill>
              </a:rPr>
              <a:t>and "Auto" methods. The "Auto" method exhibits more stable values across all datasets, while the "Manual" method shows greater fluctuations, indicating less consistency in angular speed. The average angle between the tibia and femur segments across all five datasets is given in Fig.9. The shaded areas represent the standard deviation, with the manual method showing a higher variance, particularly at the high extension, highlighting the greater consistency and stability of the automatic method.</a:t>
            </a:r>
            <a:endParaRPr lang="de-DE" sz="3200" dirty="0">
              <a:solidFill>
                <a:schemeClr val="tx1"/>
              </a:solidFill>
            </a:endParaRPr>
          </a:p>
        </p:txBody>
      </p:sp>
      <p:pic>
        <p:nvPicPr>
          <p:cNvPr id="33" name="Graphic 32">
            <a:extLst>
              <a:ext uri="{FF2B5EF4-FFF2-40B4-BE49-F238E27FC236}">
                <a16:creationId xmlns:a16="http://schemas.microsoft.com/office/drawing/2014/main" id="{CC5A50A9-2014-6BEE-5189-D316E58C9D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897548" y="31778562"/>
            <a:ext cx="4380046" cy="2933513"/>
          </a:xfrm>
          <a:prstGeom prst="rect">
            <a:avLst/>
          </a:prstGeom>
        </p:spPr>
      </p:pic>
      <p:sp>
        <p:nvSpPr>
          <p:cNvPr id="34" name="Rectangle 672">
            <a:extLst>
              <a:ext uri="{FF2B5EF4-FFF2-40B4-BE49-F238E27FC236}">
                <a16:creationId xmlns:a16="http://schemas.microsoft.com/office/drawing/2014/main" id="{7EF9997B-A7AA-78E9-03CC-DA88506B9346}"/>
              </a:ext>
            </a:extLst>
          </p:cNvPr>
          <p:cNvSpPr>
            <a:spLocks noChangeArrowheads="1"/>
          </p:cNvSpPr>
          <p:nvPr/>
        </p:nvSpPr>
        <p:spPr bwMode="auto">
          <a:xfrm>
            <a:off x="892689" y="25726096"/>
            <a:ext cx="13226135" cy="13163285"/>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Volunteers underwent scans of the left leg as they actively com-</a:t>
            </a:r>
          </a:p>
          <a:p>
            <a:pPr algn="just" eaLnBrk="1" hangingPunct="1"/>
            <a:r>
              <a:rPr lang="en-US" sz="3200" dirty="0" err="1">
                <a:latin typeface="Fira Sans" panose="020B0503050000020004" pitchFamily="34" charset="0"/>
                <a:cs typeface="Arial"/>
              </a:rPr>
              <a:t>pleted</a:t>
            </a:r>
            <a:r>
              <a:rPr lang="en-US" sz="3200" dirty="0">
                <a:latin typeface="Fira Sans" panose="020B0503050000020004" pitchFamily="34" charset="0"/>
                <a:cs typeface="Arial"/>
              </a:rPr>
              <a:t> repetitive, open chain knee flexion-extension cycles to the beat of a metronome (6 cycles/min), using a special</a:t>
            </a:r>
          </a:p>
          <a:p>
            <a:pPr algn="just" eaLnBrk="1" hangingPunct="1"/>
            <a:r>
              <a:rPr lang="en-US" sz="3200" dirty="0">
                <a:latin typeface="Fira Sans" panose="020B0503050000020004" pitchFamily="34" charset="0"/>
                <a:cs typeface="Arial"/>
              </a:rPr>
              <a:t>MRI safe device for guided knee motion. MRI was captured using a 2D radial golden angle gradient echo FLASH sequence. Cine</a:t>
            </a:r>
          </a:p>
          <a:p>
            <a:pPr algn="just" eaLnBrk="1" hangingPunct="1"/>
            <a:r>
              <a:rPr lang="en-US" sz="3200" dirty="0">
                <a:latin typeface="Fira Sans" panose="020B0503050000020004" pitchFamily="34" charset="0"/>
                <a:cs typeface="Arial"/>
              </a:rPr>
              <a:t>images were reconstructed, with each frame representing a 2° interval of knee motion using iterative and non-Cartesian reconstruction techniques. The semi-automated segmentation process was executed in five main steps on the first frame </a:t>
            </a:r>
            <a:r>
              <a:rPr lang="en-US" sz="3200" dirty="0">
                <a:solidFill>
                  <a:schemeClr val="accent1"/>
                </a:solidFill>
                <a:latin typeface="Fira Sans" panose="020B0503050000020004" pitchFamily="34" charset="0"/>
                <a:cs typeface="Arial"/>
              </a:rPr>
              <a:t>(Fig.2)</a:t>
            </a:r>
            <a:r>
              <a:rPr lang="en-US" sz="3200" dirty="0">
                <a:latin typeface="Fira Sans" panose="020B0503050000020004" pitchFamily="34" charset="0"/>
                <a:cs typeface="Arial"/>
              </a:rPr>
              <a:t>:</a:t>
            </a:r>
            <a:r>
              <a:rPr lang="en-US" sz="3200" dirty="0">
                <a:solidFill>
                  <a:schemeClr val="accent1"/>
                </a:solidFill>
                <a:latin typeface="Fira Sans" panose="020B0503050000020004" pitchFamily="34" charset="0"/>
                <a:cs typeface="Arial"/>
              </a:rPr>
              <a:t> </a:t>
            </a:r>
            <a:r>
              <a:rPr lang="en-US" sz="3200" dirty="0">
                <a:latin typeface="Fira Sans" panose="020B0503050000020004" pitchFamily="34" charset="0"/>
                <a:cs typeface="Arial"/>
              </a:rPr>
              <a:t>(1) Canny edge detection was used to identify edges in the image for the tibia and femur </a:t>
            </a:r>
            <a:r>
              <a:rPr lang="en-US" sz="3200" dirty="0">
                <a:solidFill>
                  <a:schemeClr val="accent1"/>
                </a:solidFill>
                <a:latin typeface="Fira Sans" panose="020B0503050000020004" pitchFamily="34" charset="0"/>
                <a:cs typeface="Arial"/>
              </a:rPr>
              <a:t>(Fig.3); </a:t>
            </a:r>
            <a:r>
              <a:rPr lang="en-US" sz="3200" dirty="0">
                <a:latin typeface="Fira Sans" panose="020B0503050000020004" pitchFamily="34" charset="0"/>
                <a:cs typeface="Arial"/>
              </a:rPr>
              <a:t>(2) connected-component labeling technique was used to pick out edges of the interior boundary of the cortical bone </a:t>
            </a:r>
            <a:r>
              <a:rPr lang="en-US" sz="3200" dirty="0">
                <a:solidFill>
                  <a:schemeClr val="accent1"/>
                </a:solidFill>
                <a:latin typeface="Fira Sans" panose="020B0503050000020004" pitchFamily="34" charset="0"/>
                <a:cs typeface="Arial"/>
              </a:rPr>
              <a:t>(Fig.4); </a:t>
            </a:r>
            <a:r>
              <a:rPr lang="en-US" sz="3200" dirty="0">
                <a:latin typeface="Fira Sans" panose="020B0503050000020004" pitchFamily="34" charset="0"/>
                <a:cs typeface="Arial"/>
              </a:rPr>
              <a:t>(3) key reference points were established on the binary edge outputs, facilitating frame-to-frame transformations using greedy nearest neighbor sorting and cubic spline interpolation </a:t>
            </a:r>
            <a:r>
              <a:rPr lang="en-US" sz="3200" dirty="0">
                <a:solidFill>
                  <a:schemeClr val="accent1"/>
                </a:solidFill>
                <a:latin typeface="Fira Sans" panose="020B0503050000020004" pitchFamily="34" charset="0"/>
                <a:cs typeface="Arial"/>
              </a:rPr>
              <a:t>(Fig.5); </a:t>
            </a:r>
            <a:r>
              <a:rPr lang="en-US" sz="3200" dirty="0">
                <a:latin typeface="Fira Sans" panose="020B0503050000020004" pitchFamily="34" charset="0"/>
                <a:cs typeface="Arial"/>
              </a:rPr>
              <a:t>(4) transformation matrices that map the position of the bone edge from one frame to the next were determined through optimization of a cost function. This function quantified the alignment error between subsequent frames by calculating the minimal distances between transformed and target coordinates. Optimization of this function was conducted by using the nonlinear least squares approach to obtain the optimal set of translation and rotation parameters; and these matrices were applied to the boundaries of the tibia and femur segments in the first frame, automating segmentation across the remaining frames in the motion cycle </a:t>
            </a:r>
            <a:r>
              <a:rPr lang="en-US" sz="3200" dirty="0">
                <a:solidFill>
                  <a:schemeClr val="accent1"/>
                </a:solidFill>
                <a:latin typeface="Fira Sans" panose="020B0503050000020004" pitchFamily="34" charset="0"/>
                <a:cs typeface="Arial"/>
              </a:rPr>
              <a:t>(Fig.6).</a:t>
            </a:r>
            <a:endParaRPr lang="de-DE" sz="3200" dirty="0">
              <a:solidFill>
                <a:schemeClr val="accent1"/>
              </a:solidFill>
              <a:latin typeface="Fira Sans" panose="020B0503050000020004" pitchFamily="34" charset="0"/>
              <a:cs typeface="Arial"/>
            </a:endParaRPr>
          </a:p>
        </p:txBody>
      </p:sp>
      <p:sp>
        <p:nvSpPr>
          <p:cNvPr id="39" name="Arrow: Right 38">
            <a:extLst>
              <a:ext uri="{FF2B5EF4-FFF2-40B4-BE49-F238E27FC236}">
                <a16:creationId xmlns:a16="http://schemas.microsoft.com/office/drawing/2014/main" id="{6FAEE49C-D7BD-10D8-FD91-1E697675DDF7}"/>
              </a:ext>
            </a:extLst>
          </p:cNvPr>
          <p:cNvSpPr/>
          <p:nvPr/>
        </p:nvSpPr>
        <p:spPr>
          <a:xfrm>
            <a:off x="4403059" y="21024368"/>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135F84E-7281-833A-C35C-7550E36281D0}"/>
              </a:ext>
            </a:extLst>
          </p:cNvPr>
          <p:cNvSpPr txBox="1"/>
          <p:nvPr/>
        </p:nvSpPr>
        <p:spPr>
          <a:xfrm>
            <a:off x="12475766" y="23669180"/>
            <a:ext cx="4416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4 Connected component labelling</a:t>
            </a:r>
            <a:endParaRPr lang="en-US" sz="3200" dirty="0">
              <a:solidFill>
                <a:schemeClr val="accent1"/>
              </a:solidFill>
              <a:latin typeface="Fira Sans"/>
            </a:endParaRPr>
          </a:p>
        </p:txBody>
      </p:sp>
      <p:sp>
        <p:nvSpPr>
          <p:cNvPr id="41" name="TextBox 40">
            <a:extLst>
              <a:ext uri="{FF2B5EF4-FFF2-40B4-BE49-F238E27FC236}">
                <a16:creationId xmlns:a16="http://schemas.microsoft.com/office/drawing/2014/main" id="{EC824B0D-ADC5-5805-14DE-3C8C0942B052}"/>
              </a:ext>
            </a:extLst>
          </p:cNvPr>
          <p:cNvSpPr txBox="1"/>
          <p:nvPr/>
        </p:nvSpPr>
        <p:spPr>
          <a:xfrm>
            <a:off x="1627953" y="23846317"/>
            <a:ext cx="37318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Fig.2 Single frame of  CINE data </a:t>
            </a:r>
            <a:endParaRPr lang="en-US" sz="3200" dirty="0">
              <a:solidFill>
                <a:schemeClr val="accent1"/>
              </a:solidFill>
              <a:latin typeface="Fira Sans"/>
            </a:endParaRPr>
          </a:p>
        </p:txBody>
      </p:sp>
      <p:sp>
        <p:nvSpPr>
          <p:cNvPr id="42" name="TextBox 41">
            <a:extLst>
              <a:ext uri="{FF2B5EF4-FFF2-40B4-BE49-F238E27FC236}">
                <a16:creationId xmlns:a16="http://schemas.microsoft.com/office/drawing/2014/main" id="{8132F779-BF37-DA6F-189B-519CC512D488}"/>
              </a:ext>
            </a:extLst>
          </p:cNvPr>
          <p:cNvSpPr txBox="1"/>
          <p:nvPr/>
        </p:nvSpPr>
        <p:spPr>
          <a:xfrm>
            <a:off x="17314332" y="23717827"/>
            <a:ext cx="45541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5 Establishment of reference points</a:t>
            </a:r>
            <a:endParaRPr lang="en-US" sz="3200" dirty="0">
              <a:solidFill>
                <a:schemeClr val="accent1"/>
              </a:solidFill>
              <a:latin typeface="Fira Sans"/>
            </a:endParaRPr>
          </a:p>
        </p:txBody>
      </p:sp>
      <p:sp>
        <p:nvSpPr>
          <p:cNvPr id="43" name="TextBox 42">
            <a:extLst>
              <a:ext uri="{FF2B5EF4-FFF2-40B4-BE49-F238E27FC236}">
                <a16:creationId xmlns:a16="http://schemas.microsoft.com/office/drawing/2014/main" id="{5401D7DB-60B3-3DB0-A0CA-AAEB7282450E}"/>
              </a:ext>
            </a:extLst>
          </p:cNvPr>
          <p:cNvSpPr txBox="1"/>
          <p:nvPr/>
        </p:nvSpPr>
        <p:spPr>
          <a:xfrm>
            <a:off x="22895690" y="23663110"/>
            <a:ext cx="51792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6 Application of transformation matrices</a:t>
            </a:r>
            <a:endParaRPr lang="en-US" sz="3200" dirty="0">
              <a:solidFill>
                <a:schemeClr val="accent1"/>
              </a:solidFill>
              <a:latin typeface="Fira Sans"/>
            </a:endParaRPr>
          </a:p>
        </p:txBody>
      </p:sp>
      <p:sp>
        <p:nvSpPr>
          <p:cNvPr id="44" name="Inhaltsplatzhalter 1">
            <a:extLst>
              <a:ext uri="{FF2B5EF4-FFF2-40B4-BE49-F238E27FC236}">
                <a16:creationId xmlns:a16="http://schemas.microsoft.com/office/drawing/2014/main" id="{79DC3E5B-F136-F764-8079-CC9D581E9E5C}"/>
              </a:ext>
            </a:extLst>
          </p:cNvPr>
          <p:cNvSpPr txBox="1">
            <a:spLocks/>
          </p:cNvSpPr>
          <p:nvPr/>
        </p:nvSpPr>
        <p:spPr>
          <a:xfrm>
            <a:off x="20352955"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Fig.8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5" name="Inhaltsplatzhalter 1">
            <a:extLst>
              <a:ext uri="{FF2B5EF4-FFF2-40B4-BE49-F238E27FC236}">
                <a16:creationId xmlns:a16="http://schemas.microsoft.com/office/drawing/2014/main" id="{23CE12D2-9702-5C1C-8849-CB120CF09268}"/>
              </a:ext>
            </a:extLst>
          </p:cNvPr>
          <p:cNvSpPr txBox="1">
            <a:spLocks/>
          </p:cNvSpPr>
          <p:nvPr/>
        </p:nvSpPr>
        <p:spPr>
          <a:xfrm>
            <a:off x="26143471"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Fig.9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8" name="Rectangle 672">
            <a:extLst>
              <a:ext uri="{FF2B5EF4-FFF2-40B4-BE49-F238E27FC236}">
                <a16:creationId xmlns:a16="http://schemas.microsoft.com/office/drawing/2014/main" id="{084EC9EB-17CA-43E7-E8A5-3B1C34BDAAE7}"/>
              </a:ext>
            </a:extLst>
          </p:cNvPr>
          <p:cNvSpPr>
            <a:spLocks noChangeArrowheads="1"/>
          </p:cNvSpPr>
          <p:nvPr/>
        </p:nvSpPr>
        <p:spPr bwMode="auto">
          <a:xfrm>
            <a:off x="14222080" y="25528494"/>
            <a:ext cx="15160444" cy="5361427"/>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The tibia and femur were segmented twice: once using the semi-automatic pipeline described in the Methods section, and once manually. Using these segmented models, the angle between the tibia and femur was measured and compared across both methods, as shown in Figs. 7-9. The results clearly indicate that the semi-automatic segmentation outperformed the manual method, taking significantly less time and yielding more stable angle measurements. This is particularly important given the expectation of smooth leg motion inside the scanner. The automatic method better reflects this smooth motion, with fewer fluctuations in angular speed, whereas the manual method introduced greater variability. These findings suggest that this new approach is a suitable choice for performing other kinematic analysis on such datasets.</a:t>
            </a:r>
            <a:endParaRPr lang="de-DE" sz="3200" dirty="0">
              <a:latin typeface="Fira Sans" panose="020B0503050000020004" pitchFamily="34" charset="0"/>
              <a:cs typeface="Arial"/>
            </a:endParaRPr>
          </a:p>
        </p:txBody>
      </p:sp>
      <p:sp>
        <p:nvSpPr>
          <p:cNvPr id="49" name="TextBox 48">
            <a:extLst>
              <a:ext uri="{FF2B5EF4-FFF2-40B4-BE49-F238E27FC236}">
                <a16:creationId xmlns:a16="http://schemas.microsoft.com/office/drawing/2014/main" id="{3467BFB8-C700-4826-5846-A99A0E7466F5}"/>
              </a:ext>
            </a:extLst>
          </p:cNvPr>
          <p:cNvSpPr txBox="1"/>
          <p:nvPr/>
        </p:nvSpPr>
        <p:spPr>
          <a:xfrm>
            <a:off x="4238152" y="20279422"/>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(1)</a:t>
            </a:r>
            <a:endParaRPr lang="en-DE" sz="3200" dirty="0">
              <a:solidFill>
                <a:schemeClr val="bg1"/>
              </a:solidFill>
              <a:latin typeface="Fira Sans" panose="020B0503050000020004" pitchFamily="34" charset="0"/>
            </a:endParaRPr>
          </a:p>
        </p:txBody>
      </p:sp>
      <p:sp>
        <p:nvSpPr>
          <p:cNvPr id="50" name="TextBox 49">
            <a:extLst>
              <a:ext uri="{FF2B5EF4-FFF2-40B4-BE49-F238E27FC236}">
                <a16:creationId xmlns:a16="http://schemas.microsoft.com/office/drawing/2014/main" id="{B298EE57-A58A-07C5-D1E9-9535D575B62A}"/>
              </a:ext>
            </a:extLst>
          </p:cNvPr>
          <p:cNvSpPr txBox="1"/>
          <p:nvPr/>
        </p:nvSpPr>
        <p:spPr>
          <a:xfrm>
            <a:off x="10262147" y="20158833"/>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(2)</a:t>
            </a:r>
            <a:endParaRPr lang="en-DE" sz="3200" dirty="0">
              <a:solidFill>
                <a:schemeClr val="bg1"/>
              </a:solidFill>
              <a:latin typeface="Fira Sans" panose="020B0503050000020004" pitchFamily="34" charset="0"/>
            </a:endParaRPr>
          </a:p>
        </p:txBody>
      </p:sp>
      <p:sp>
        <p:nvSpPr>
          <p:cNvPr id="51" name="TextBox 50">
            <a:extLst>
              <a:ext uri="{FF2B5EF4-FFF2-40B4-BE49-F238E27FC236}">
                <a16:creationId xmlns:a16="http://schemas.microsoft.com/office/drawing/2014/main" id="{EF1DB5B3-F8A0-F140-BFEC-A7A0F794BFFF}"/>
              </a:ext>
            </a:extLst>
          </p:cNvPr>
          <p:cNvSpPr txBox="1"/>
          <p:nvPr/>
        </p:nvSpPr>
        <p:spPr>
          <a:xfrm>
            <a:off x="15370266" y="20279422"/>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(3)</a:t>
            </a:r>
            <a:endParaRPr lang="en-DE" sz="3200" dirty="0">
              <a:solidFill>
                <a:schemeClr val="bg1"/>
              </a:solidFill>
              <a:latin typeface="Fira Sans" panose="020B0503050000020004" pitchFamily="34" charset="0"/>
            </a:endParaRPr>
          </a:p>
        </p:txBody>
      </p:sp>
      <p:sp>
        <p:nvSpPr>
          <p:cNvPr id="52" name="TextBox 51">
            <a:extLst>
              <a:ext uri="{FF2B5EF4-FFF2-40B4-BE49-F238E27FC236}">
                <a16:creationId xmlns:a16="http://schemas.microsoft.com/office/drawing/2014/main" id="{1DEBD6A0-8406-BE33-3ACD-CDDABB423FD5}"/>
              </a:ext>
            </a:extLst>
          </p:cNvPr>
          <p:cNvSpPr txBox="1"/>
          <p:nvPr/>
        </p:nvSpPr>
        <p:spPr>
          <a:xfrm>
            <a:off x="20255846" y="20147847"/>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(4)</a:t>
            </a:r>
            <a:endParaRPr lang="en-DE" sz="3200" dirty="0">
              <a:solidFill>
                <a:schemeClr val="bg1"/>
              </a:solidFill>
              <a:latin typeface="Fira Sans" panose="020B0503050000020004" pitchFamily="34" charset="0"/>
            </a:endParaRPr>
          </a:p>
        </p:txBody>
      </p:sp>
      <p:pic>
        <p:nvPicPr>
          <p:cNvPr id="9" name="Picture 8" descr="A close-up of a radiograph&#10;&#10;Description automatically generated">
            <a:extLst>
              <a:ext uri="{FF2B5EF4-FFF2-40B4-BE49-F238E27FC236}">
                <a16:creationId xmlns:a16="http://schemas.microsoft.com/office/drawing/2014/main" id="{D919877F-2E42-3605-82A9-F6AD60FF39A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1802302" y="19813249"/>
            <a:ext cx="6397272" cy="2925884"/>
          </a:xfrm>
          <a:prstGeom prst="rect">
            <a:avLst/>
          </a:prstGeom>
        </p:spPr>
      </p:pic>
    </p:spTree>
    <p:extLst>
      <p:ext uri="{BB962C8B-B14F-4D97-AF65-F5344CB8AC3E}">
        <p14:creationId xmlns:p14="http://schemas.microsoft.com/office/powerpoint/2010/main" val="15318958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408</TotalTime>
  <Words>1074</Words>
  <Application>Microsoft Office PowerPoint</Application>
  <PresentationFormat>Custom</PresentationFormat>
  <Paragraphs>49</Paragraphs>
  <Slides>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Fira Sans</vt:lpstr>
      <vt:lpstr>Franklin Gothic Book</vt:lpstr>
      <vt:lpstr>Wingdings</vt:lpstr>
      <vt:lpstr>15_Poster_Wissenschaft_hoch</vt:lpstr>
      <vt:lpstr>Development of a Semi-Automated Segmentation Pipeline  for Dynamic MRI Analysis of Knee Joint Kinematics </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Aayush Nepal</cp:lastModifiedBy>
  <cp:revision>370</cp:revision>
  <dcterms:created xsi:type="dcterms:W3CDTF">2015-09-17T11:49:35Z</dcterms:created>
  <dcterms:modified xsi:type="dcterms:W3CDTF">2024-08-18T18:53:04Z</dcterms:modified>
</cp:coreProperties>
</file>